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7" r:id="rId3"/>
    <p:sldId id="349" r:id="rId4"/>
    <p:sldId id="347" r:id="rId5"/>
    <p:sldId id="351" r:id="rId6"/>
    <p:sldId id="353" r:id="rId7"/>
    <p:sldId id="350" r:id="rId8"/>
    <p:sldId id="356" r:id="rId9"/>
    <p:sldId id="352" r:id="rId10"/>
    <p:sldId id="354" r:id="rId11"/>
    <p:sldId id="355" r:id="rId12"/>
    <p:sldId id="348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82553" autoAdjust="0"/>
  </p:normalViewPr>
  <p:slideViewPr>
    <p:cSldViewPr snapToGrid="0" snapToObjects="1">
      <p:cViewPr varScale="1">
        <p:scale>
          <a:sx n="89" d="100"/>
          <a:sy n="89" d="100"/>
        </p:scale>
        <p:origin x="-1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Schoolbook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Schoolbook"/>
              </a:defRPr>
            </a:lvl1pPr>
          </a:lstStyle>
          <a:p>
            <a:pPr>
              <a:defRPr/>
            </a:pPr>
            <a:fld id="{B3C45A37-1E65-44B2-AB4F-5BF8E51DBDBD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Schoolbook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Schoolbook"/>
              </a:defRPr>
            </a:lvl1pPr>
          </a:lstStyle>
          <a:p>
            <a:pPr>
              <a:defRPr/>
            </a:pPr>
            <a:fld id="{D45EF10D-E05A-4BE4-B6B0-1EA921805D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56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301E05-0052-47C1-8749-1592939FA3BB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5DCD05-5E65-4A19-B3E1-7BE401E80D2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26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7DA57F-476A-4ACB-8D42-B776AF830F9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7CA9A4-756E-4775-A023-B9EBED015C2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ES" smtClean="0"/>
              <a:t>(Timeline indicating weeks for FCT)</a:t>
            </a:r>
          </a:p>
          <a:p>
            <a:pPr eaLnBrk="1" hangingPunct="1"/>
            <a:r>
              <a:rPr lang="es-ES" smtClean="0"/>
              <a:t>Who do we want at the FCT?</a:t>
            </a:r>
          </a:p>
          <a:p>
            <a:pPr eaLnBrk="1" hangingPunct="1"/>
            <a:r>
              <a:rPr lang="es-ES" smtClean="0"/>
              <a:t>Recruitment depends on the objectives of the tours: Policy makers/decision-makers or lay citizens? Or both? FCT is intended for the general public(s).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E63428-FA4D-4ED4-9D6B-1468B0D67E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ES" smtClean="0"/>
              <a:t>Are we designing websites for every site? We have a general with links to each local site?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FF8E6A-7733-4B45-BFA3-51AADEC46DF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ES" smtClean="0"/>
              <a:t>Flyer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4C9749-51BF-47F7-8373-5579BC197A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17E14E-0C3C-47A0-82D6-F8C1AACE29B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95FC2A-C539-4C6D-914C-4DDB4557F6F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A32ED6-2E98-435F-82C6-11EDEA06C23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7FDBEB-3043-45FA-A790-33698C38C2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650969-EF98-48A1-9732-0BF25BE253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87229-A6F8-4962-9A22-A11D34FA5E71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44C1A-412E-4738-B527-C3BEAB78E84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47272-0E30-4F2B-BD11-6FCF22D9351A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4FB0-19C0-451C-BFEC-96DC745568B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468A9-B3D7-4EED-B578-1ACFDF29B75D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62AA-175B-4029-8290-3ECA580CDA2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2FAFA78-D19D-4836-BFCB-6A2E7BA6D762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EDF0B6-8B87-4D37-8928-851716A42EB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F7BA1-35E1-4840-A4DC-DE5E063AD730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314E7-2F9B-41DC-B04A-DAF4CA794FD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7837E-9607-4124-ABFE-1FC5C7BE4004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EBF91-965D-4775-A25A-44BE6793E24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47969-AA8A-4935-977D-9B6807167E60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F6F75-B0D2-464D-B694-B3CD630B504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C221E93-56A9-4683-BC7F-F24B2F80EB8A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F5D60C0-870B-448F-85D4-B286CBEC7B6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A773D-62A3-4952-ADEC-52FF426F578B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1BC70-5763-4839-8875-F4BA150E062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54AA2E9-705C-4D7B-9E9F-86DA38CA93C3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36E437-7654-4BFA-9C82-FCE27EC3F96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91020A-CEFB-467E-8E24-9E76360CEDD1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808334-BD2A-45E5-9D2D-2B3D12C8AA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05F6A3-67BD-48B0-8E00-F8EEE1F197C3}" type="datetimeFigureOut">
              <a:rPr lang="en-US"/>
              <a:pPr>
                <a:defRPr/>
              </a:pPr>
              <a:t>16/04/13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096FD5-D4C6-46C2-BFB3-4DD9B2FF786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futurescapecitytours.weebly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48285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Futurescape</a:t>
            </a:r>
            <a:r>
              <a:rPr lang="en-US" dirty="0" smtClean="0"/>
              <a:t> City Tours</a:t>
            </a:r>
            <a:endParaRPr lang="en-US" dirty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2586038" y="4568825"/>
            <a:ext cx="4678362" cy="1371600"/>
          </a:xfrm>
        </p:spPr>
        <p:txBody>
          <a:bodyPr/>
          <a:lstStyle/>
          <a:p>
            <a:pPr algn="ctr" eaLnBrk="1" hangingPunct="1"/>
            <a:r>
              <a:rPr lang="en-US" sz="2400" smtClean="0"/>
              <a:t>Recruitment &amp;</a:t>
            </a:r>
          </a:p>
          <a:p>
            <a:pPr algn="ctr" eaLnBrk="1" hangingPunct="1"/>
            <a:r>
              <a:rPr lang="en-US" sz="2400" smtClean="0"/>
              <a:t>Pre-planning</a:t>
            </a:r>
          </a:p>
          <a:p>
            <a:pPr eaLnBrk="1" hangingPunct="1"/>
            <a:endParaRPr lang="en-US" smtClean="0"/>
          </a:p>
        </p:txBody>
      </p:sp>
      <p:pic>
        <p:nvPicPr>
          <p:cNvPr id="15363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0"/>
            <a:ext cx="5257800" cy="200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5364" name="Picture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83163" y="5724525"/>
            <a:ext cx="4160837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B32C16"/>
                </a:solidFill>
              </a:rPr>
              <a:t>Selection of Participants</a:t>
            </a:r>
            <a:endParaRPr lang="en-US" sz="3600" b="1" dirty="0">
              <a:solidFill>
                <a:srgbClr val="B32C16"/>
              </a:solidFill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356350"/>
            <a:ext cx="2133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64C62D-9761-47E0-B24F-AE682FC57C9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cs typeface="Arial" charset="0"/>
            </a:endParaRPr>
          </a:p>
        </p:txBody>
      </p:sp>
      <p:sp>
        <p:nvSpPr>
          <p:cNvPr id="31747" name="TextBox 4"/>
          <p:cNvSpPr txBox="1">
            <a:spLocks noChangeArrowheads="1"/>
          </p:cNvSpPr>
          <p:nvPr/>
        </p:nvSpPr>
        <p:spPr bwMode="auto">
          <a:xfrm>
            <a:off x="381000" y="2514600"/>
            <a:ext cx="1752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31748" name="Marcador de contenido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Letter of acceptance to selected participants with information on:</a:t>
            </a:r>
          </a:p>
          <a:p>
            <a:pPr lvl="1" eaLnBrk="1" hangingPunct="1"/>
            <a:r>
              <a:rPr lang="en-US" smtClean="0"/>
              <a:t>Dates and place (Orientation session / Tour / Closing session / Gallery show (optional))</a:t>
            </a:r>
          </a:p>
          <a:p>
            <a:pPr lvl="1" eaLnBrk="1" hangingPunct="1"/>
            <a:r>
              <a:rPr lang="en-US" smtClean="0"/>
              <a:t>Confirmation of acceptance </a:t>
            </a:r>
            <a:r>
              <a:rPr lang="en-US" b="1" smtClean="0"/>
              <a:t>deadline</a:t>
            </a:r>
          </a:p>
          <a:p>
            <a:pPr lvl="1" eaLnBrk="1" hangingPunct="1"/>
            <a:r>
              <a:rPr lang="en-US" smtClean="0"/>
              <a:t>Brief overview and preparation for the Orientation Session:</a:t>
            </a:r>
          </a:p>
          <a:p>
            <a:pPr lvl="2" eaLnBrk="1" hangingPunct="1"/>
            <a:r>
              <a:rPr lang="en-US" i="1" smtClean="0"/>
              <a:t>Think about 3 examples of technological change you’ve experienced in your life time.</a:t>
            </a:r>
          </a:p>
          <a:p>
            <a:pPr lvl="2" eaLnBrk="1" hangingPunct="1"/>
            <a:r>
              <a:rPr lang="en-US" i="1" smtClean="0"/>
              <a:t>Think about 3 things you are concerned or excited about the future of your city.</a:t>
            </a:r>
          </a:p>
          <a:p>
            <a:pPr lvl="1" eaLnBrk="1" hangingPunct="1"/>
            <a:r>
              <a:rPr lang="en-US" smtClean="0"/>
              <a:t>Link to the website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496888" y="5657850"/>
            <a:ext cx="7543800" cy="774700"/>
          </a:xfrm>
          <a:prstGeom prst="rightArrow">
            <a:avLst/>
          </a:prstGeom>
          <a:gradFill flip="none" rotWithShape="1">
            <a:gsLst>
              <a:gs pos="4000">
                <a:schemeClr val="accent1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827088" y="5830888"/>
            <a:ext cx="802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chemeClr val="accent3"/>
                </a:solidFill>
                <a:latin typeface="+mn-lt"/>
              </a:rPr>
              <a:t>W8		W7		W6		W5		W4		W3		W2		W1		</a:t>
            </a:r>
          </a:p>
        </p:txBody>
      </p:sp>
      <p:sp>
        <p:nvSpPr>
          <p:cNvPr id="7" name="Estrella de 5 puntas 6"/>
          <p:cNvSpPr/>
          <p:nvPr/>
        </p:nvSpPr>
        <p:spPr>
          <a:xfrm>
            <a:off x="8262938" y="5792788"/>
            <a:ext cx="328612" cy="346075"/>
          </a:xfrm>
          <a:prstGeom prst="star5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0" name="Flecha derecha 9"/>
          <p:cNvSpPr/>
          <p:nvPr/>
        </p:nvSpPr>
        <p:spPr>
          <a:xfrm rot="16200000">
            <a:off x="5537200" y="6465888"/>
            <a:ext cx="876300" cy="22225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268288" y="6510338"/>
            <a:ext cx="4724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200" dirty="0">
                <a:latin typeface="+mn-lt"/>
              </a:rPr>
              <a:t>http://</a:t>
            </a:r>
            <a:r>
              <a:rPr lang="es-ES" sz="1200" dirty="0" err="1">
                <a:latin typeface="+mn-lt"/>
              </a:rPr>
              <a:t>cns.asu.edu</a:t>
            </a:r>
            <a:r>
              <a:rPr lang="es-ES" sz="1200" dirty="0">
                <a:latin typeface="+mn-lt"/>
              </a:rPr>
              <a:t>/</a:t>
            </a:r>
            <a:r>
              <a:rPr lang="es-ES" sz="1200" dirty="0" err="1">
                <a:latin typeface="+mn-lt"/>
              </a:rPr>
              <a:t>fct</a:t>
            </a:r>
            <a:r>
              <a:rPr lang="es-ES" sz="1200" dirty="0">
                <a:latin typeface="+mn-lt"/>
              </a:rPr>
              <a:t>/tour-</a:t>
            </a:r>
            <a:r>
              <a:rPr lang="es-ES" sz="1200" dirty="0" err="1">
                <a:latin typeface="+mn-lt"/>
              </a:rPr>
              <a:t>implementation</a:t>
            </a:r>
            <a:r>
              <a:rPr lang="es-ES" sz="1200" dirty="0">
                <a:latin typeface="+mn-lt"/>
              </a:rPr>
              <a:t>/pre-</a:t>
            </a:r>
            <a:r>
              <a:rPr lang="es-ES" sz="1200" dirty="0" err="1">
                <a:latin typeface="+mn-lt"/>
              </a:rPr>
              <a:t>planning</a:t>
            </a:r>
            <a:endParaRPr lang="es-ES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B32C16"/>
                </a:solidFill>
              </a:rPr>
              <a:t>Selection of Participants</a:t>
            </a:r>
            <a:endParaRPr lang="en-US" sz="3600" b="1" dirty="0">
              <a:solidFill>
                <a:srgbClr val="B32C16"/>
              </a:solidFill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356350"/>
            <a:ext cx="2133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76AAFC-DBAF-4EF2-8BB7-1E5070E8FB9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cs typeface="Arial" charset="0"/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381000" y="2514600"/>
            <a:ext cx="1752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33796" name="Marcador de contenido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Letter of rejections to non-selected applicants with information on:</a:t>
            </a:r>
          </a:p>
          <a:p>
            <a:pPr lvl="1" eaLnBrk="1" hangingPunct="1"/>
            <a:r>
              <a:rPr lang="en-US" smtClean="0"/>
              <a:t>Different public engagement initiatives and activities (CNS &amp; partner sites)</a:t>
            </a:r>
          </a:p>
          <a:p>
            <a:pPr lvl="1" eaLnBrk="1" hangingPunct="1"/>
            <a:r>
              <a:rPr lang="en-US" smtClean="0"/>
              <a:t>Invitation to attend the final gallery exhibition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496888" y="5657850"/>
            <a:ext cx="7543800" cy="774700"/>
          </a:xfrm>
          <a:prstGeom prst="rightArrow">
            <a:avLst/>
          </a:prstGeom>
          <a:gradFill flip="none" rotWithShape="1">
            <a:gsLst>
              <a:gs pos="4000">
                <a:schemeClr val="accent1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827088" y="5830888"/>
            <a:ext cx="802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chemeClr val="accent3"/>
                </a:solidFill>
                <a:latin typeface="+mn-lt"/>
              </a:rPr>
              <a:t>W8		W7		W6		W5		W4		W3		W2		W1		</a:t>
            </a:r>
          </a:p>
        </p:txBody>
      </p:sp>
      <p:sp>
        <p:nvSpPr>
          <p:cNvPr id="7" name="Estrella de 5 puntas 6"/>
          <p:cNvSpPr/>
          <p:nvPr/>
        </p:nvSpPr>
        <p:spPr>
          <a:xfrm>
            <a:off x="8262938" y="5792788"/>
            <a:ext cx="328612" cy="346075"/>
          </a:xfrm>
          <a:prstGeom prst="star5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0" name="Flecha derecha 9"/>
          <p:cNvSpPr/>
          <p:nvPr/>
        </p:nvSpPr>
        <p:spPr>
          <a:xfrm rot="16200000">
            <a:off x="5537200" y="6465888"/>
            <a:ext cx="876300" cy="22225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268288" y="6510338"/>
            <a:ext cx="4724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200" dirty="0">
                <a:latin typeface="+mn-lt"/>
              </a:rPr>
              <a:t>http://</a:t>
            </a:r>
            <a:r>
              <a:rPr lang="es-ES" sz="1200" dirty="0" err="1">
                <a:latin typeface="+mn-lt"/>
              </a:rPr>
              <a:t>cns.asu.edu</a:t>
            </a:r>
            <a:r>
              <a:rPr lang="es-ES" sz="1200" dirty="0">
                <a:latin typeface="+mn-lt"/>
              </a:rPr>
              <a:t>/</a:t>
            </a:r>
            <a:r>
              <a:rPr lang="es-ES" sz="1200" dirty="0" err="1">
                <a:latin typeface="+mn-lt"/>
              </a:rPr>
              <a:t>fct</a:t>
            </a:r>
            <a:r>
              <a:rPr lang="es-ES" sz="1200" dirty="0">
                <a:latin typeface="+mn-lt"/>
              </a:rPr>
              <a:t>/tour-</a:t>
            </a:r>
            <a:r>
              <a:rPr lang="es-ES" sz="1200" dirty="0" err="1">
                <a:latin typeface="+mn-lt"/>
              </a:rPr>
              <a:t>implementation</a:t>
            </a:r>
            <a:r>
              <a:rPr lang="es-ES" sz="1200" dirty="0">
                <a:latin typeface="+mn-lt"/>
              </a:rPr>
              <a:t>/pre-</a:t>
            </a:r>
            <a:r>
              <a:rPr lang="es-ES" sz="1200" dirty="0" err="1">
                <a:latin typeface="+mn-lt"/>
              </a:rPr>
              <a:t>planning</a:t>
            </a:r>
            <a:endParaRPr lang="es-ES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3"/>
            <a:ext cx="7467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cap="none" smtClean="0"/>
              <a:t>CHECKLIST for Pre-Planning before Session I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quarter" idx="1"/>
          </p:nvPr>
        </p:nvGraphicFramePr>
        <p:xfrm>
          <a:off x="328613" y="1273175"/>
          <a:ext cx="7869321" cy="4369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715"/>
                <a:gridCol w="1993470"/>
                <a:gridCol w="731136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What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When?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noProof="0" dirty="0"/>
                    </a:p>
                  </a:txBody>
                  <a:tcPr/>
                </a:tc>
              </a:tr>
              <a:tr h="309457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Flyer</a:t>
                      </a:r>
                      <a:r>
                        <a:rPr lang="en-US" sz="1400" baseline="0" noProof="0" dirty="0" smtClean="0"/>
                        <a:t> design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W8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28461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Website design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W8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List of identified stakeholders, community organizations, community gathering</a:t>
                      </a:r>
                      <a:r>
                        <a:rPr lang="en-US" sz="1400" baseline="0" noProof="0" smtClean="0"/>
                        <a:t> sites for marketing strategy.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W8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89099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CNS-IRB and IRB approval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W8-W7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50359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CITI</a:t>
                      </a:r>
                      <a:r>
                        <a:rPr lang="en-US" sz="1400" baseline="0" noProof="0" smtClean="0"/>
                        <a:t> training for CNS requirements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W8-W7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5145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smtClean="0"/>
                        <a:t>Logistic</a:t>
                      </a:r>
                      <a:r>
                        <a:rPr lang="en-US" sz="1400" baseline="0" noProof="0" smtClean="0"/>
                        <a:t> planning for Orientation and Closing sessions: secure space, parking, materials, food.</a:t>
                      </a:r>
                      <a:endParaRPr lang="en-US" sz="1400" noProof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W6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83205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Survey analysis</a:t>
                      </a:r>
                      <a:r>
                        <a:rPr lang="en-US" sz="1400" baseline="0" noProof="0" smtClean="0"/>
                        <a:t> and selection of participants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W3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83205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Letters</a:t>
                      </a:r>
                      <a:r>
                        <a:rPr lang="en-US" sz="1400" baseline="0" noProof="0" smtClean="0"/>
                        <a:t> of acceptance &amp; rejection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W2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427000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Secure space for gallery exhibition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W2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3957638" y="6510338"/>
            <a:ext cx="4724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200" dirty="0">
                <a:latin typeface="+mn-lt"/>
              </a:rPr>
              <a:t>http://</a:t>
            </a:r>
            <a:r>
              <a:rPr lang="es-ES" sz="1200" dirty="0" err="1">
                <a:latin typeface="+mn-lt"/>
              </a:rPr>
              <a:t>cns.asu.edu</a:t>
            </a:r>
            <a:r>
              <a:rPr lang="es-ES" sz="1200" dirty="0">
                <a:latin typeface="+mn-lt"/>
              </a:rPr>
              <a:t>/</a:t>
            </a:r>
            <a:r>
              <a:rPr lang="es-ES" sz="1200" dirty="0" err="1">
                <a:latin typeface="+mn-lt"/>
              </a:rPr>
              <a:t>fct</a:t>
            </a:r>
            <a:r>
              <a:rPr lang="es-ES" sz="1200" dirty="0">
                <a:latin typeface="+mn-lt"/>
              </a:rPr>
              <a:t>/tour-</a:t>
            </a:r>
            <a:r>
              <a:rPr lang="es-ES" sz="1200" dirty="0" err="1">
                <a:latin typeface="+mn-lt"/>
              </a:rPr>
              <a:t>implementation</a:t>
            </a:r>
            <a:r>
              <a:rPr lang="es-ES" sz="1200" dirty="0">
                <a:latin typeface="+mn-lt"/>
              </a:rPr>
              <a:t>/pre-</a:t>
            </a:r>
            <a:r>
              <a:rPr lang="es-ES" sz="1200" dirty="0" err="1">
                <a:latin typeface="+mn-lt"/>
              </a:rPr>
              <a:t>planning</a:t>
            </a:r>
            <a:endParaRPr lang="es-ES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B32C16"/>
                </a:solidFill>
              </a:rPr>
              <a:t>RECRUITMENT</a:t>
            </a:r>
            <a:endParaRPr lang="en-US" sz="3600" b="1" dirty="0">
              <a:solidFill>
                <a:srgbClr val="B32C16"/>
              </a:solidFill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356350"/>
            <a:ext cx="2133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8C5223-F326-4781-AD2F-77DCEBBC8FD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cs typeface="Arial" charset="0"/>
            </a:endParaRP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381000" y="2514600"/>
            <a:ext cx="1752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17412" name="Marcador de conteni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s-ES" dirty="0" err="1" smtClean="0"/>
              <a:t>Who</a:t>
            </a:r>
            <a:r>
              <a:rPr lang="es-ES" dirty="0" smtClean="0"/>
              <a:t> do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want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reach</a:t>
            </a:r>
            <a:r>
              <a:rPr lang="es-ES" dirty="0" smtClean="0"/>
              <a:t>?</a:t>
            </a:r>
          </a:p>
          <a:p>
            <a:pPr eaLnBrk="1" hangingPunct="1"/>
            <a:endParaRPr lang="es-ES" dirty="0" smtClean="0"/>
          </a:p>
          <a:p>
            <a:pPr eaLnBrk="1" hangingPunct="1"/>
            <a:r>
              <a:rPr lang="es-ES" dirty="0" err="1" smtClean="0"/>
              <a:t>Based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objectives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FCT, </a:t>
            </a:r>
            <a:r>
              <a:rPr lang="es-ES" b="1" dirty="0" err="1" smtClean="0"/>
              <a:t>Recruitment</a:t>
            </a:r>
            <a:r>
              <a:rPr lang="es-ES" b="1" dirty="0" smtClean="0"/>
              <a:t> </a:t>
            </a:r>
            <a:r>
              <a:rPr lang="es-ES" b="1" dirty="0" err="1" smtClean="0"/>
              <a:t>Strategy</a:t>
            </a:r>
            <a:r>
              <a:rPr lang="es-ES" dirty="0" smtClean="0"/>
              <a:t> </a:t>
            </a:r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take</a:t>
            </a:r>
            <a:r>
              <a:rPr lang="es-ES" dirty="0" smtClean="0"/>
              <a:t> </a:t>
            </a:r>
            <a:r>
              <a:rPr lang="es-ES" dirty="0" err="1" smtClean="0"/>
              <a:t>into</a:t>
            </a:r>
            <a:r>
              <a:rPr lang="es-ES" dirty="0" smtClean="0"/>
              <a:t> </a:t>
            </a:r>
            <a:r>
              <a:rPr lang="es-ES" dirty="0" err="1" smtClean="0"/>
              <a:t>account</a:t>
            </a:r>
            <a:r>
              <a:rPr lang="es-ES" dirty="0" smtClean="0"/>
              <a:t>:</a:t>
            </a:r>
          </a:p>
          <a:p>
            <a:pPr lvl="1" eaLnBrk="1" hangingPunct="1"/>
            <a:r>
              <a:rPr lang="es-ES" dirty="0" err="1" smtClean="0"/>
              <a:t>Diversity</a:t>
            </a:r>
            <a:r>
              <a:rPr lang="es-ES" dirty="0" smtClean="0"/>
              <a:t>!</a:t>
            </a:r>
          </a:p>
          <a:p>
            <a:pPr lvl="1" eaLnBrk="1" hangingPunct="1"/>
            <a:r>
              <a:rPr lang="es-ES" dirty="0" smtClean="0"/>
              <a:t>Socio-</a:t>
            </a:r>
            <a:r>
              <a:rPr lang="es-ES" dirty="0" err="1" smtClean="0"/>
              <a:t>demographic</a:t>
            </a:r>
            <a:r>
              <a:rPr lang="es-ES" dirty="0" smtClean="0"/>
              <a:t> </a:t>
            </a:r>
            <a:r>
              <a:rPr lang="es-ES" dirty="0" err="1" smtClean="0"/>
              <a:t>context</a:t>
            </a:r>
            <a:endParaRPr lang="es-ES" dirty="0" smtClean="0"/>
          </a:p>
          <a:p>
            <a:pPr lvl="1" eaLnBrk="1" hangingPunct="1"/>
            <a:r>
              <a:rPr lang="es-ES" dirty="0" err="1" smtClean="0"/>
              <a:t>Geographic</a:t>
            </a:r>
            <a:r>
              <a:rPr lang="es-ES" dirty="0" smtClean="0"/>
              <a:t> </a:t>
            </a:r>
            <a:r>
              <a:rPr lang="es-ES" dirty="0" err="1" smtClean="0"/>
              <a:t>context</a:t>
            </a:r>
            <a:endParaRPr lang="es-ES" dirty="0" smtClean="0"/>
          </a:p>
          <a:p>
            <a:pPr lvl="1" eaLnBrk="1" hangingPunct="1"/>
            <a:r>
              <a:rPr lang="es-ES" dirty="0" err="1" smtClean="0"/>
              <a:t>Civic</a:t>
            </a:r>
            <a:r>
              <a:rPr lang="es-ES" dirty="0" smtClean="0"/>
              <a:t> </a:t>
            </a:r>
            <a:r>
              <a:rPr lang="es-ES" dirty="0" err="1"/>
              <a:t>p</a:t>
            </a:r>
            <a:r>
              <a:rPr lang="es-ES" dirty="0" err="1" smtClean="0"/>
              <a:t>articipation</a:t>
            </a:r>
            <a:endParaRPr lang="es-ES" dirty="0" smtClean="0"/>
          </a:p>
        </p:txBody>
      </p:sp>
      <p:sp>
        <p:nvSpPr>
          <p:cNvPr id="4" name="Flecha derecha 3"/>
          <p:cNvSpPr/>
          <p:nvPr/>
        </p:nvSpPr>
        <p:spPr>
          <a:xfrm>
            <a:off x="496888" y="5657850"/>
            <a:ext cx="7543800" cy="774700"/>
          </a:xfrm>
          <a:prstGeom prst="rightArrow">
            <a:avLst/>
          </a:prstGeom>
          <a:gradFill flip="none" rotWithShape="1">
            <a:gsLst>
              <a:gs pos="4000">
                <a:schemeClr val="accent1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827088" y="5830888"/>
            <a:ext cx="802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chemeClr val="accent3"/>
                </a:solidFill>
                <a:latin typeface="+mn-lt"/>
              </a:rPr>
              <a:t>W8		W7		W6		W5		W4		W3		W2		W1		</a:t>
            </a:r>
          </a:p>
        </p:txBody>
      </p:sp>
      <p:sp>
        <p:nvSpPr>
          <p:cNvPr id="7" name="Estrella de 5 puntas 6"/>
          <p:cNvSpPr/>
          <p:nvPr/>
        </p:nvSpPr>
        <p:spPr>
          <a:xfrm>
            <a:off x="8262938" y="5792788"/>
            <a:ext cx="328612" cy="346075"/>
          </a:xfrm>
          <a:prstGeom prst="star5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0" name="Flecha derecha 9"/>
          <p:cNvSpPr/>
          <p:nvPr/>
        </p:nvSpPr>
        <p:spPr>
          <a:xfrm rot="16200000">
            <a:off x="663575" y="6500813"/>
            <a:ext cx="876300" cy="22225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4537075" y="6513513"/>
            <a:ext cx="47244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200" dirty="0">
                <a:latin typeface="+mn-lt"/>
              </a:rPr>
              <a:t>http://</a:t>
            </a:r>
            <a:r>
              <a:rPr lang="es-ES" sz="1200" dirty="0" err="1">
                <a:latin typeface="+mn-lt"/>
              </a:rPr>
              <a:t>cns.asu.edu</a:t>
            </a:r>
            <a:r>
              <a:rPr lang="es-ES" sz="1200" dirty="0">
                <a:latin typeface="+mn-lt"/>
              </a:rPr>
              <a:t>/</a:t>
            </a:r>
            <a:r>
              <a:rPr lang="es-ES" sz="1200" dirty="0" err="1">
                <a:latin typeface="+mn-lt"/>
              </a:rPr>
              <a:t>fct</a:t>
            </a:r>
            <a:r>
              <a:rPr lang="es-ES" sz="1200" dirty="0">
                <a:latin typeface="+mn-lt"/>
              </a:rPr>
              <a:t>/tour-</a:t>
            </a:r>
            <a:r>
              <a:rPr lang="es-ES" sz="1200" dirty="0" err="1">
                <a:latin typeface="+mn-lt"/>
              </a:rPr>
              <a:t>implementation</a:t>
            </a:r>
            <a:r>
              <a:rPr lang="es-ES" sz="1200" dirty="0">
                <a:latin typeface="+mn-lt"/>
              </a:rPr>
              <a:t>/pre-</a:t>
            </a:r>
            <a:r>
              <a:rPr lang="es-ES" sz="1200" dirty="0" err="1">
                <a:latin typeface="+mn-lt"/>
              </a:rPr>
              <a:t>planning</a:t>
            </a:r>
            <a:endParaRPr lang="es-ES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B32C16"/>
                </a:solidFill>
              </a:rPr>
              <a:t>RECRUITMENT</a:t>
            </a:r>
            <a:endParaRPr lang="en-US" sz="3600" b="1" dirty="0">
              <a:solidFill>
                <a:srgbClr val="B32C16"/>
              </a:solidFill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356350"/>
            <a:ext cx="2133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7648DB-5F52-449A-BC97-BFD1169391F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381000" y="2514600"/>
            <a:ext cx="1752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19460" name="Marcador de contenido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873625"/>
          </a:xfrm>
        </p:spPr>
        <p:txBody>
          <a:bodyPr/>
          <a:lstStyle/>
          <a:p>
            <a:pPr eaLnBrk="1" hangingPunct="1"/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 smtClean="0"/>
              <a:t>months</a:t>
            </a:r>
            <a:r>
              <a:rPr lang="es-ES" dirty="0" smtClean="0"/>
              <a:t> </a:t>
            </a:r>
            <a:r>
              <a:rPr lang="es-ES" dirty="0" err="1" smtClean="0"/>
              <a:t>before</a:t>
            </a:r>
            <a:r>
              <a:rPr lang="es-ES" dirty="0" smtClean="0"/>
              <a:t> FCT </a:t>
            </a:r>
            <a:r>
              <a:rPr lang="es-ES" dirty="0" err="1" smtClean="0"/>
              <a:t>orientation</a:t>
            </a:r>
            <a:r>
              <a:rPr lang="es-ES" dirty="0" smtClean="0"/>
              <a:t> </a:t>
            </a:r>
            <a:r>
              <a:rPr lang="es-ES" dirty="0" err="1" smtClean="0"/>
              <a:t>session</a:t>
            </a:r>
            <a:r>
              <a:rPr lang="es-ES" dirty="0" smtClean="0"/>
              <a:t> </a:t>
            </a:r>
            <a:r>
              <a:rPr lang="es-ES" dirty="0" err="1" smtClean="0"/>
              <a:t>takes</a:t>
            </a:r>
            <a:r>
              <a:rPr lang="es-ES" dirty="0" smtClean="0"/>
              <a:t> place:</a:t>
            </a:r>
          </a:p>
          <a:p>
            <a:pPr eaLnBrk="1" hangingPunct="1"/>
            <a:r>
              <a:rPr lang="es-ES" b="1" dirty="0" err="1" smtClean="0"/>
              <a:t>Flyer</a:t>
            </a:r>
            <a:r>
              <a:rPr lang="es-ES" b="1" dirty="0" smtClean="0"/>
              <a:t> </a:t>
            </a:r>
            <a:r>
              <a:rPr lang="es-ES" b="1" dirty="0" err="1" smtClean="0"/>
              <a:t>design</a:t>
            </a:r>
            <a:r>
              <a:rPr lang="es-ES" dirty="0" smtClean="0"/>
              <a:t> (</a:t>
            </a:r>
            <a:r>
              <a:rPr lang="es-ES" dirty="0" err="1" smtClean="0"/>
              <a:t>printed</a:t>
            </a:r>
            <a:r>
              <a:rPr lang="es-ES" dirty="0" smtClean="0"/>
              <a:t> &amp; digital </a:t>
            </a:r>
            <a:r>
              <a:rPr lang="es-ES" dirty="0" err="1" smtClean="0"/>
              <a:t>versions</a:t>
            </a:r>
            <a:r>
              <a:rPr lang="es-ES" dirty="0" smtClean="0"/>
              <a:t>)</a:t>
            </a:r>
          </a:p>
          <a:p>
            <a:pPr eaLnBrk="1" hangingPunct="1"/>
            <a:r>
              <a:rPr lang="fr-FR" dirty="0" smtClean="0"/>
              <a:t>’</a:t>
            </a:r>
            <a:r>
              <a:rPr lang="es-ES" dirty="0" smtClean="0"/>
              <a:t>13 </a:t>
            </a:r>
            <a:r>
              <a:rPr lang="es-ES" dirty="0" err="1" smtClean="0"/>
              <a:t>Website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CNS </a:t>
            </a:r>
            <a:r>
              <a:rPr lang="es-ES" dirty="0" err="1" smtClean="0"/>
              <a:t>pages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/>
              <a:t> </a:t>
            </a:r>
            <a:r>
              <a:rPr lang="es-ES" dirty="0" err="1" smtClean="0"/>
              <a:t>background</a:t>
            </a:r>
            <a:r>
              <a:rPr lang="es-ES" dirty="0" smtClean="0"/>
              <a:t>, </a:t>
            </a:r>
            <a:r>
              <a:rPr lang="es-ES" dirty="0" err="1" smtClean="0"/>
              <a:t>resources</a:t>
            </a:r>
            <a:r>
              <a:rPr lang="es-ES" dirty="0" smtClean="0"/>
              <a:t>, </a:t>
            </a:r>
            <a:r>
              <a:rPr lang="es-ES" dirty="0" err="1" smtClean="0"/>
              <a:t>application</a:t>
            </a:r>
            <a:r>
              <a:rPr lang="es-ES" dirty="0" smtClean="0"/>
              <a:t> </a:t>
            </a:r>
            <a:r>
              <a:rPr lang="es-ES" dirty="0" err="1" smtClean="0"/>
              <a:t>survey</a:t>
            </a:r>
            <a:r>
              <a:rPr lang="es-ES" dirty="0" smtClean="0"/>
              <a:t>, etc. (</a:t>
            </a:r>
            <a:r>
              <a:rPr lang="es-ES" dirty="0" err="1" smtClean="0"/>
              <a:t>Example</a:t>
            </a:r>
            <a:r>
              <a:rPr lang="es-ES" dirty="0" smtClean="0"/>
              <a:t>: </a:t>
            </a:r>
            <a:r>
              <a:rPr lang="es-ES" dirty="0" smtClean="0">
                <a:hlinkClick r:id="rId3"/>
              </a:rPr>
              <a:t>http://futurescapecitytours.weebly.com/</a:t>
            </a:r>
            <a:r>
              <a:rPr lang="es-ES" dirty="0" smtClean="0"/>
              <a:t>)</a:t>
            </a:r>
          </a:p>
          <a:p>
            <a:pPr eaLnBrk="1" hangingPunct="1"/>
            <a:r>
              <a:rPr lang="es-ES" smtClean="0"/>
              <a:t>Distribution</a:t>
            </a:r>
            <a:r>
              <a:rPr lang="es-ES" dirty="0" smtClean="0"/>
              <a:t> </a:t>
            </a:r>
            <a:r>
              <a:rPr lang="es-ES" dirty="0" smtClean="0"/>
              <a:t>of </a:t>
            </a:r>
            <a:r>
              <a:rPr lang="es-ES" dirty="0" err="1" smtClean="0"/>
              <a:t>flyers</a:t>
            </a:r>
            <a:r>
              <a:rPr lang="es-ES" dirty="0" smtClean="0"/>
              <a:t> and </a:t>
            </a:r>
            <a:r>
              <a:rPr lang="es-ES" dirty="0" err="1" smtClean="0"/>
              <a:t>invitations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participate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:</a:t>
            </a:r>
          </a:p>
          <a:p>
            <a:pPr lvl="1" eaLnBrk="1" hangingPunct="1"/>
            <a:r>
              <a:rPr lang="es-ES" dirty="0" err="1" smtClean="0"/>
              <a:t>Neighborhood</a:t>
            </a:r>
            <a:r>
              <a:rPr lang="es-ES" dirty="0" smtClean="0"/>
              <a:t> </a:t>
            </a:r>
            <a:r>
              <a:rPr lang="es-ES" dirty="0" err="1"/>
              <a:t>o</a:t>
            </a:r>
            <a:r>
              <a:rPr lang="es-ES" dirty="0" err="1" smtClean="0"/>
              <a:t>rganizations</a:t>
            </a:r>
            <a:endParaRPr lang="es-ES" dirty="0" smtClean="0"/>
          </a:p>
          <a:p>
            <a:pPr lvl="1" eaLnBrk="1" hangingPunct="1"/>
            <a:r>
              <a:rPr lang="es-ES" dirty="0" smtClean="0"/>
              <a:t>Non-</a:t>
            </a:r>
            <a:r>
              <a:rPr lang="es-ES" dirty="0" err="1" smtClean="0"/>
              <a:t>profits</a:t>
            </a:r>
            <a:endParaRPr lang="es-ES" dirty="0" smtClean="0"/>
          </a:p>
          <a:p>
            <a:pPr lvl="1" eaLnBrk="1" hangingPunct="1"/>
            <a:r>
              <a:rPr lang="es-ES" dirty="0" err="1" smtClean="0"/>
              <a:t>Newspapers</a:t>
            </a:r>
            <a:r>
              <a:rPr lang="es-ES" dirty="0" smtClean="0"/>
              <a:t>, </a:t>
            </a:r>
            <a:r>
              <a:rPr lang="es-ES" dirty="0" err="1" smtClean="0"/>
              <a:t>journals</a:t>
            </a:r>
            <a:r>
              <a:rPr lang="es-ES" dirty="0" smtClean="0"/>
              <a:t>, </a:t>
            </a:r>
            <a:r>
              <a:rPr lang="es-ES" dirty="0" err="1" smtClean="0"/>
              <a:t>universities</a:t>
            </a:r>
            <a:r>
              <a:rPr lang="es-ES" dirty="0" smtClean="0"/>
              <a:t>, email </a:t>
            </a:r>
            <a:r>
              <a:rPr lang="es-ES" dirty="0" err="1" smtClean="0"/>
              <a:t>list-servs</a:t>
            </a:r>
            <a:r>
              <a:rPr lang="es-ES" dirty="0" smtClean="0"/>
              <a:t>, </a:t>
            </a:r>
            <a:r>
              <a:rPr lang="es-ES" dirty="0" err="1" smtClean="0"/>
              <a:t>libraries</a:t>
            </a:r>
            <a:r>
              <a:rPr lang="es-ES" dirty="0" smtClean="0"/>
              <a:t>, </a:t>
            </a:r>
            <a:r>
              <a:rPr lang="es-ES" dirty="0" err="1" smtClean="0"/>
              <a:t>museums</a:t>
            </a:r>
            <a:r>
              <a:rPr lang="es-ES" dirty="0" smtClean="0"/>
              <a:t>, social </a:t>
            </a:r>
            <a:r>
              <a:rPr lang="es-ES" dirty="0" err="1" smtClean="0"/>
              <a:t>networks</a:t>
            </a:r>
            <a:r>
              <a:rPr lang="es-ES" dirty="0" smtClean="0"/>
              <a:t>, cultural centers, etc.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496888" y="5657850"/>
            <a:ext cx="7543800" cy="774700"/>
          </a:xfrm>
          <a:prstGeom prst="rightArrow">
            <a:avLst/>
          </a:prstGeom>
          <a:gradFill flip="none" rotWithShape="1">
            <a:gsLst>
              <a:gs pos="4000">
                <a:schemeClr val="accent1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827088" y="5830888"/>
            <a:ext cx="802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chemeClr val="accent3"/>
                </a:solidFill>
                <a:latin typeface="+mn-lt"/>
              </a:rPr>
              <a:t>W8		W7		W6		W5		W4		W3		W2		W1		</a:t>
            </a:r>
          </a:p>
        </p:txBody>
      </p:sp>
      <p:sp>
        <p:nvSpPr>
          <p:cNvPr id="7" name="Estrella de 5 puntas 6"/>
          <p:cNvSpPr/>
          <p:nvPr/>
        </p:nvSpPr>
        <p:spPr>
          <a:xfrm>
            <a:off x="8262938" y="5792788"/>
            <a:ext cx="328612" cy="346075"/>
          </a:xfrm>
          <a:prstGeom prst="star5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0" name="Flecha derecha 9"/>
          <p:cNvSpPr/>
          <p:nvPr/>
        </p:nvSpPr>
        <p:spPr>
          <a:xfrm rot="16200000">
            <a:off x="663575" y="6500813"/>
            <a:ext cx="876300" cy="22225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4537075" y="6513513"/>
            <a:ext cx="47244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200" dirty="0">
                <a:latin typeface="+mn-lt"/>
              </a:rPr>
              <a:t>http://</a:t>
            </a:r>
            <a:r>
              <a:rPr lang="es-ES" sz="1200" dirty="0" err="1">
                <a:latin typeface="+mn-lt"/>
              </a:rPr>
              <a:t>cns.asu.edu</a:t>
            </a:r>
            <a:r>
              <a:rPr lang="es-ES" sz="1200" dirty="0">
                <a:latin typeface="+mn-lt"/>
              </a:rPr>
              <a:t>/</a:t>
            </a:r>
            <a:r>
              <a:rPr lang="es-ES" sz="1200" dirty="0" err="1">
                <a:latin typeface="+mn-lt"/>
              </a:rPr>
              <a:t>fct</a:t>
            </a:r>
            <a:r>
              <a:rPr lang="es-ES" sz="1200" dirty="0">
                <a:latin typeface="+mn-lt"/>
              </a:rPr>
              <a:t>/tour-</a:t>
            </a:r>
            <a:r>
              <a:rPr lang="es-ES" sz="1200" dirty="0" err="1">
                <a:latin typeface="+mn-lt"/>
              </a:rPr>
              <a:t>implementation</a:t>
            </a:r>
            <a:r>
              <a:rPr lang="es-ES" sz="1200" dirty="0">
                <a:latin typeface="+mn-lt"/>
              </a:rPr>
              <a:t>/pre-</a:t>
            </a:r>
            <a:r>
              <a:rPr lang="es-ES" sz="1200" dirty="0" err="1">
                <a:latin typeface="+mn-lt"/>
              </a:rPr>
              <a:t>planning</a:t>
            </a:r>
            <a:endParaRPr lang="es-ES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Marcador de contenido 6" descr="Screen Shot 2013-04-08 at 09.27.05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 t="-52" b="-172"/>
          <a:stretch>
            <a:fillRect/>
          </a:stretch>
        </p:blipFill>
        <p:spPr>
          <a:xfrm>
            <a:off x="1727200" y="-38100"/>
            <a:ext cx="5365750" cy="691515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85725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B32C16"/>
                </a:solidFill>
              </a:rPr>
              <a:t>Application</a:t>
            </a:r>
            <a:endParaRPr lang="en-US" sz="3600" b="1" dirty="0">
              <a:solidFill>
                <a:srgbClr val="B32C16"/>
              </a:solidFill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356350"/>
            <a:ext cx="2133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A29116-34DC-4510-AFCB-DCDF002C87A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cs typeface="Arial" charset="0"/>
            </a:endParaRPr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381000" y="2514600"/>
            <a:ext cx="1752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23556" name="Marcador de contenido 2"/>
          <p:cNvSpPr>
            <a:spLocks noGrp="1"/>
          </p:cNvSpPr>
          <p:nvPr>
            <p:ph sz="quarter" idx="1"/>
          </p:nvPr>
        </p:nvSpPr>
        <p:spPr>
          <a:xfrm>
            <a:off x="280988" y="1524000"/>
            <a:ext cx="3624262" cy="4873625"/>
          </a:xfrm>
        </p:spPr>
        <p:txBody>
          <a:bodyPr/>
          <a:lstStyle/>
          <a:p>
            <a:pPr eaLnBrk="1" hangingPunct="1"/>
            <a:r>
              <a:rPr lang="es-ES" sz="2000" dirty="0" err="1" smtClean="0"/>
              <a:t>Flyer</a:t>
            </a:r>
            <a:r>
              <a:rPr lang="es-ES" sz="2000" dirty="0" smtClean="0"/>
              <a:t> </a:t>
            </a:r>
            <a:r>
              <a:rPr lang="es-ES" sz="2000" dirty="0" err="1" smtClean="0"/>
              <a:t>directs</a:t>
            </a:r>
            <a:r>
              <a:rPr lang="es-ES" sz="2000" dirty="0" smtClean="0"/>
              <a:t> </a:t>
            </a:r>
            <a:r>
              <a:rPr lang="es-ES" sz="2000" dirty="0" err="1" smtClean="0"/>
              <a:t>potential</a:t>
            </a:r>
            <a:r>
              <a:rPr lang="es-ES" sz="2000" dirty="0" smtClean="0"/>
              <a:t> </a:t>
            </a:r>
            <a:r>
              <a:rPr lang="es-ES" sz="2000" dirty="0" err="1" smtClean="0"/>
              <a:t>participants</a:t>
            </a:r>
            <a:r>
              <a:rPr lang="es-ES" sz="2000" dirty="0" smtClean="0"/>
              <a:t> </a:t>
            </a:r>
            <a:r>
              <a:rPr lang="es-ES" sz="2000" dirty="0" err="1" smtClean="0"/>
              <a:t>to</a:t>
            </a:r>
            <a:r>
              <a:rPr lang="es-ES" sz="2000" dirty="0" smtClean="0"/>
              <a:t> </a:t>
            </a:r>
            <a:r>
              <a:rPr lang="es-ES" sz="2000" dirty="0" err="1" smtClean="0"/>
              <a:t>an</a:t>
            </a:r>
            <a:r>
              <a:rPr lang="es-ES" sz="2000" dirty="0" smtClean="0"/>
              <a:t> online </a:t>
            </a:r>
            <a:r>
              <a:rPr lang="es-ES" sz="2000" dirty="0" err="1" smtClean="0"/>
              <a:t>survey</a:t>
            </a:r>
            <a:r>
              <a:rPr lang="es-ES" sz="2000" dirty="0" smtClean="0"/>
              <a:t> </a:t>
            </a:r>
            <a:r>
              <a:rPr lang="es-ES" sz="2000" dirty="0" err="1" smtClean="0"/>
              <a:t>for</a:t>
            </a:r>
            <a:r>
              <a:rPr lang="es-ES" sz="2000" dirty="0" smtClean="0"/>
              <a:t> </a:t>
            </a:r>
            <a:r>
              <a:rPr lang="es-ES" sz="2000" dirty="0" err="1" smtClean="0"/>
              <a:t>your</a:t>
            </a:r>
            <a:r>
              <a:rPr lang="es-ES" sz="2000" dirty="0" smtClean="0"/>
              <a:t> </a:t>
            </a:r>
            <a:r>
              <a:rPr lang="es-ES" sz="2000" dirty="0" err="1" smtClean="0"/>
              <a:t>site</a:t>
            </a:r>
            <a:r>
              <a:rPr lang="es-ES" sz="2000" dirty="0" smtClean="0"/>
              <a:t> (CNS-ASU </a:t>
            </a:r>
            <a:r>
              <a:rPr lang="es-ES" sz="2000" dirty="0" err="1" smtClean="0"/>
              <a:t>SurveyMonkey</a:t>
            </a:r>
            <a:r>
              <a:rPr lang="es-ES" sz="2000" dirty="0" smtClean="0"/>
              <a:t> </a:t>
            </a:r>
            <a:r>
              <a:rPr lang="es-ES" sz="2000" dirty="0" err="1" smtClean="0"/>
              <a:t>account</a:t>
            </a:r>
            <a:r>
              <a:rPr lang="es-ES" sz="2000" dirty="0" smtClean="0"/>
              <a:t>) </a:t>
            </a:r>
          </a:p>
          <a:p>
            <a:pPr eaLnBrk="1" hangingPunct="1"/>
            <a:r>
              <a:rPr lang="es-ES" sz="2000" dirty="0" err="1" smtClean="0"/>
              <a:t>Survey</a:t>
            </a:r>
            <a:r>
              <a:rPr lang="es-ES" sz="2000" dirty="0" smtClean="0"/>
              <a:t> </a:t>
            </a:r>
            <a:r>
              <a:rPr lang="es-ES" sz="2000" dirty="0" err="1" smtClean="0"/>
              <a:t>collects</a:t>
            </a:r>
            <a:r>
              <a:rPr lang="es-ES" sz="2000" dirty="0" smtClean="0"/>
              <a:t> </a:t>
            </a:r>
            <a:r>
              <a:rPr lang="es-ES" sz="2000" dirty="0" err="1" smtClean="0"/>
              <a:t>information</a:t>
            </a:r>
            <a:r>
              <a:rPr lang="es-ES" sz="2000" dirty="0" smtClean="0"/>
              <a:t> </a:t>
            </a:r>
            <a:r>
              <a:rPr lang="es-ES" sz="2000" dirty="0" err="1" smtClean="0"/>
              <a:t>on</a:t>
            </a:r>
            <a:r>
              <a:rPr lang="es-ES" sz="2000" dirty="0" smtClean="0"/>
              <a:t>:</a:t>
            </a:r>
          </a:p>
          <a:p>
            <a:pPr lvl="1" eaLnBrk="1" hangingPunct="1"/>
            <a:r>
              <a:rPr lang="es-ES" sz="1800" dirty="0" err="1" smtClean="0"/>
              <a:t>Contact</a:t>
            </a:r>
            <a:r>
              <a:rPr lang="es-ES" sz="1800" dirty="0" smtClean="0"/>
              <a:t> &amp;</a:t>
            </a:r>
            <a:r>
              <a:rPr lang="es-ES" sz="1800" dirty="0" err="1" smtClean="0"/>
              <a:t>Demographic</a:t>
            </a:r>
            <a:r>
              <a:rPr lang="es-ES" sz="1800" dirty="0" smtClean="0"/>
              <a:t> </a:t>
            </a:r>
            <a:r>
              <a:rPr lang="es-ES" sz="1800" dirty="0" err="1" smtClean="0"/>
              <a:t>info</a:t>
            </a:r>
            <a:r>
              <a:rPr lang="es-ES" sz="1800" dirty="0" smtClean="0"/>
              <a:t>.</a:t>
            </a:r>
          </a:p>
          <a:p>
            <a:pPr lvl="1" eaLnBrk="1" hangingPunct="1"/>
            <a:r>
              <a:rPr lang="es-ES" sz="1800" dirty="0" err="1" smtClean="0"/>
              <a:t>Civic</a:t>
            </a:r>
            <a:r>
              <a:rPr lang="es-ES" sz="1800" dirty="0" smtClean="0"/>
              <a:t> </a:t>
            </a:r>
            <a:r>
              <a:rPr lang="es-ES" sz="1800" dirty="0" err="1" smtClean="0"/>
              <a:t>involvement</a:t>
            </a:r>
            <a:r>
              <a:rPr lang="es-ES" sz="1800" dirty="0" smtClean="0"/>
              <a:t>, </a:t>
            </a:r>
            <a:r>
              <a:rPr lang="es-ES" sz="1800" dirty="0" err="1" smtClean="0"/>
              <a:t>interests</a:t>
            </a:r>
            <a:r>
              <a:rPr lang="es-ES" sz="1800" dirty="0" smtClean="0"/>
              <a:t> in (nano) </a:t>
            </a:r>
            <a:r>
              <a:rPr lang="es-ES" sz="1800" dirty="0" err="1" smtClean="0"/>
              <a:t>technology</a:t>
            </a:r>
            <a:r>
              <a:rPr lang="es-ES" sz="1800" dirty="0" smtClean="0"/>
              <a:t>, hobbies, </a:t>
            </a:r>
            <a:r>
              <a:rPr lang="es-ES" sz="1800" dirty="0" err="1" smtClean="0"/>
              <a:t>employment</a:t>
            </a:r>
            <a:r>
              <a:rPr lang="es-ES" sz="1800" dirty="0" smtClean="0"/>
              <a:t>, etc. 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496888" y="5657850"/>
            <a:ext cx="7543800" cy="774700"/>
          </a:xfrm>
          <a:prstGeom prst="rightArrow">
            <a:avLst/>
          </a:prstGeom>
          <a:gradFill flip="none" rotWithShape="1">
            <a:gsLst>
              <a:gs pos="4000">
                <a:schemeClr val="accent1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827088" y="5830888"/>
            <a:ext cx="802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chemeClr val="accent3"/>
                </a:solidFill>
                <a:latin typeface="+mn-lt"/>
              </a:rPr>
              <a:t>W8		W7		W6		W5		W4		W3		W2		W1		</a:t>
            </a:r>
          </a:p>
        </p:txBody>
      </p:sp>
      <p:sp>
        <p:nvSpPr>
          <p:cNvPr id="7" name="Estrella de 5 puntas 6"/>
          <p:cNvSpPr/>
          <p:nvPr/>
        </p:nvSpPr>
        <p:spPr>
          <a:xfrm>
            <a:off x="8262938" y="5792788"/>
            <a:ext cx="328612" cy="346075"/>
          </a:xfrm>
          <a:prstGeom prst="star5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0" name="Flecha derecha 9"/>
          <p:cNvSpPr/>
          <p:nvPr/>
        </p:nvSpPr>
        <p:spPr>
          <a:xfrm rot="16200000">
            <a:off x="663575" y="6500813"/>
            <a:ext cx="876300" cy="22225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pic>
        <p:nvPicPr>
          <p:cNvPr id="23561" name="Imagen 4" descr="Screen Shot 2013-04-12 at 07.55.5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05250" y="1795463"/>
            <a:ext cx="4683125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uadroTexto 11"/>
          <p:cNvSpPr txBox="1"/>
          <p:nvPr/>
        </p:nvSpPr>
        <p:spPr>
          <a:xfrm>
            <a:off x="4537075" y="6513513"/>
            <a:ext cx="47244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200" dirty="0">
                <a:latin typeface="+mn-lt"/>
              </a:rPr>
              <a:t>http://</a:t>
            </a:r>
            <a:r>
              <a:rPr lang="es-ES" sz="1200" dirty="0" err="1">
                <a:latin typeface="+mn-lt"/>
              </a:rPr>
              <a:t>cns.asu.edu</a:t>
            </a:r>
            <a:r>
              <a:rPr lang="es-ES" sz="1200" dirty="0">
                <a:latin typeface="+mn-lt"/>
              </a:rPr>
              <a:t>/</a:t>
            </a:r>
            <a:r>
              <a:rPr lang="es-ES" sz="1200" dirty="0" err="1">
                <a:latin typeface="+mn-lt"/>
              </a:rPr>
              <a:t>fct</a:t>
            </a:r>
            <a:r>
              <a:rPr lang="es-ES" sz="1200" dirty="0">
                <a:latin typeface="+mn-lt"/>
              </a:rPr>
              <a:t>/tour-</a:t>
            </a:r>
            <a:r>
              <a:rPr lang="es-ES" sz="1200" dirty="0" err="1">
                <a:latin typeface="+mn-lt"/>
              </a:rPr>
              <a:t>implementation</a:t>
            </a:r>
            <a:r>
              <a:rPr lang="es-ES" sz="1200" dirty="0">
                <a:latin typeface="+mn-lt"/>
              </a:rPr>
              <a:t>/pre-</a:t>
            </a:r>
            <a:r>
              <a:rPr lang="es-ES" sz="1200" dirty="0" err="1">
                <a:latin typeface="+mn-lt"/>
              </a:rPr>
              <a:t>planning</a:t>
            </a:r>
            <a:endParaRPr lang="es-ES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85725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B32C16"/>
                </a:solidFill>
              </a:rPr>
              <a:t>SURVEY QUESTIONS</a:t>
            </a:r>
            <a:endParaRPr lang="en-US" sz="3600" b="1" dirty="0">
              <a:solidFill>
                <a:srgbClr val="B32C16"/>
              </a:solidFill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356350"/>
            <a:ext cx="2133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722947-ED03-41A4-9511-9287CF95306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381000" y="2514600"/>
            <a:ext cx="1752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25604" name="Marcador de contenido 2"/>
          <p:cNvSpPr>
            <a:spLocks noGrp="1"/>
          </p:cNvSpPr>
          <p:nvPr>
            <p:ph sz="quarter" idx="1"/>
          </p:nvPr>
        </p:nvSpPr>
        <p:spPr>
          <a:xfrm>
            <a:off x="280988" y="1524000"/>
            <a:ext cx="8164512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000" smtClean="0"/>
              <a:t>A mix between Y/N, open-ended &amp; multiple choice questions: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496888" y="5657850"/>
            <a:ext cx="7543800" cy="774700"/>
          </a:xfrm>
          <a:prstGeom prst="rightArrow">
            <a:avLst/>
          </a:prstGeom>
          <a:gradFill flip="none" rotWithShape="1">
            <a:gsLst>
              <a:gs pos="4000">
                <a:schemeClr val="accent1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827088" y="5830888"/>
            <a:ext cx="802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chemeClr val="accent3"/>
                </a:solidFill>
                <a:latin typeface="+mn-lt"/>
              </a:rPr>
              <a:t>W8		W7		W6		W5		W4		W3		W2		W1		</a:t>
            </a:r>
          </a:p>
        </p:txBody>
      </p:sp>
      <p:sp>
        <p:nvSpPr>
          <p:cNvPr id="7" name="Estrella de 5 puntas 6"/>
          <p:cNvSpPr/>
          <p:nvPr/>
        </p:nvSpPr>
        <p:spPr>
          <a:xfrm>
            <a:off x="8262938" y="5792788"/>
            <a:ext cx="328612" cy="346075"/>
          </a:xfrm>
          <a:prstGeom prst="star5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0" name="Flecha derecha 9"/>
          <p:cNvSpPr/>
          <p:nvPr/>
        </p:nvSpPr>
        <p:spPr>
          <a:xfrm rot="16200000">
            <a:off x="663575" y="6500813"/>
            <a:ext cx="876300" cy="22225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4537075" y="6513513"/>
            <a:ext cx="47244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200" dirty="0">
                <a:latin typeface="+mn-lt"/>
              </a:rPr>
              <a:t>http://</a:t>
            </a:r>
            <a:r>
              <a:rPr lang="es-ES" sz="1200" dirty="0" err="1">
                <a:latin typeface="+mn-lt"/>
              </a:rPr>
              <a:t>cns.asu.edu</a:t>
            </a:r>
            <a:r>
              <a:rPr lang="es-ES" sz="1200" dirty="0">
                <a:latin typeface="+mn-lt"/>
              </a:rPr>
              <a:t>/</a:t>
            </a:r>
            <a:r>
              <a:rPr lang="es-ES" sz="1200" dirty="0" err="1">
                <a:latin typeface="+mn-lt"/>
              </a:rPr>
              <a:t>fct</a:t>
            </a:r>
            <a:r>
              <a:rPr lang="es-ES" sz="1200" dirty="0">
                <a:latin typeface="+mn-lt"/>
              </a:rPr>
              <a:t>/tour-</a:t>
            </a:r>
            <a:r>
              <a:rPr lang="es-ES" sz="1200" dirty="0" err="1">
                <a:latin typeface="+mn-lt"/>
              </a:rPr>
              <a:t>implementation</a:t>
            </a:r>
            <a:r>
              <a:rPr lang="es-ES" sz="1200" dirty="0">
                <a:latin typeface="+mn-lt"/>
              </a:rPr>
              <a:t>/pre-</a:t>
            </a:r>
            <a:r>
              <a:rPr lang="es-ES" sz="1200" dirty="0" err="1">
                <a:latin typeface="+mn-lt"/>
              </a:rPr>
              <a:t>planning</a:t>
            </a:r>
            <a:endParaRPr lang="es-ES" sz="1200" dirty="0">
              <a:latin typeface="+mn-lt"/>
            </a:endParaRPr>
          </a:p>
        </p:txBody>
      </p:sp>
      <p:graphicFrame>
        <p:nvGraphicFramePr>
          <p:cNvPr id="21" name="Tabla 20"/>
          <p:cNvGraphicFramePr>
            <a:graphicFrameLocks noGrp="1"/>
          </p:cNvGraphicFramePr>
          <p:nvPr/>
        </p:nvGraphicFramePr>
        <p:xfrm>
          <a:off x="1055752" y="2130561"/>
          <a:ext cx="6366736" cy="3146714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3183368"/>
                <a:gridCol w="3183368"/>
              </a:tblGrid>
              <a:tr h="419562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Age, gender</a:t>
                      </a:r>
                      <a:endParaRPr lang="en-US" noProof="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Profession</a:t>
                      </a:r>
                      <a:endParaRPr lang="en-US" noProof="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734233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Ethnicity</a:t>
                      </a:r>
                      <a:endParaRPr lang="en-US" noProof="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Relation with nano in their profession</a:t>
                      </a:r>
                      <a:endParaRPr lang="en-US" noProof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419562">
                <a:tc>
                  <a:txBody>
                    <a:bodyPr/>
                    <a:lstStyle/>
                    <a:p>
                      <a:r>
                        <a:rPr lang="en-US" noProof="0" smtClean="0"/>
                        <a:t>Religious affiliation</a:t>
                      </a:r>
                      <a:endParaRPr lang="en-US" noProof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Main hobbies</a:t>
                      </a:r>
                      <a:endParaRPr lang="en-US" noProof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734233">
                <a:tc>
                  <a:txBody>
                    <a:bodyPr/>
                    <a:lstStyle/>
                    <a:p>
                      <a:r>
                        <a:rPr lang="en-US" noProof="0" smtClean="0"/>
                        <a:t>Household income per year</a:t>
                      </a:r>
                      <a:endParaRPr lang="en-US" noProof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Level of interests on S &amp; T  issues</a:t>
                      </a:r>
                      <a:endParaRPr lang="en-US" noProof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419562">
                <a:tc>
                  <a:txBody>
                    <a:bodyPr/>
                    <a:lstStyle/>
                    <a:p>
                      <a:r>
                        <a:rPr lang="en-US" noProof="0" smtClean="0"/>
                        <a:t>Educational level</a:t>
                      </a:r>
                      <a:endParaRPr lang="en-US" noProof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Familiarity with nano</a:t>
                      </a:r>
                      <a:endParaRPr lang="en-US" noProof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419562">
                <a:tc>
                  <a:txBody>
                    <a:bodyPr/>
                    <a:lstStyle/>
                    <a:p>
                      <a:r>
                        <a:rPr lang="en-US" noProof="0" smtClean="0"/>
                        <a:t>Employment status</a:t>
                      </a:r>
                      <a:endParaRPr lang="en-US" noProof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Civic involvement</a:t>
                      </a:r>
                      <a:endParaRPr lang="en-US" noProof="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rgbClr val="FFFFFF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B32C16"/>
                </a:solidFill>
              </a:rPr>
              <a:t>IRB documentation</a:t>
            </a:r>
            <a:endParaRPr lang="en-US" sz="3600" b="1" dirty="0">
              <a:solidFill>
                <a:srgbClr val="B32C16"/>
              </a:solidFill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356350"/>
            <a:ext cx="2133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05A72D-815F-4B1C-9058-579A9A71922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cs typeface="Arial" charset="0"/>
            </a:endParaRPr>
          </a:p>
        </p:txBody>
      </p:sp>
      <p:sp>
        <p:nvSpPr>
          <p:cNvPr id="27651" name="TextBox 4"/>
          <p:cNvSpPr txBox="1">
            <a:spLocks noChangeArrowheads="1"/>
          </p:cNvSpPr>
          <p:nvPr/>
        </p:nvSpPr>
        <p:spPr bwMode="auto">
          <a:xfrm>
            <a:off x="381000" y="2514600"/>
            <a:ext cx="1752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27652" name="Marcador de contenido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CNS will acquire IRB approval for major sites but partners should abide by their university’s requirements.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Individual researchers will be added to the </a:t>
            </a:r>
            <a:r>
              <a:rPr lang="en-US" b="1" smtClean="0"/>
              <a:t>CNS IRB</a:t>
            </a:r>
            <a:r>
              <a:rPr lang="en-US" smtClean="0"/>
              <a:t> (CITI training and extra documentation required)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496888" y="5657850"/>
            <a:ext cx="7543800" cy="774700"/>
          </a:xfrm>
          <a:prstGeom prst="rightArrow">
            <a:avLst/>
          </a:prstGeom>
          <a:gradFill flip="none" rotWithShape="1">
            <a:gsLst>
              <a:gs pos="4000">
                <a:schemeClr val="accent1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827088" y="5830888"/>
            <a:ext cx="802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chemeClr val="accent3"/>
                </a:solidFill>
                <a:latin typeface="+mn-lt"/>
              </a:rPr>
              <a:t>W8		W7		W6		W5		W4		W3		W2		W1		</a:t>
            </a:r>
          </a:p>
        </p:txBody>
      </p:sp>
      <p:sp>
        <p:nvSpPr>
          <p:cNvPr id="7" name="Estrella de 5 puntas 6"/>
          <p:cNvSpPr/>
          <p:nvPr/>
        </p:nvSpPr>
        <p:spPr>
          <a:xfrm>
            <a:off x="8262938" y="5792788"/>
            <a:ext cx="328612" cy="346075"/>
          </a:xfrm>
          <a:prstGeom prst="star5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0" name="Flecha derecha 9"/>
          <p:cNvSpPr/>
          <p:nvPr/>
        </p:nvSpPr>
        <p:spPr>
          <a:xfrm rot="16200000">
            <a:off x="663575" y="6500813"/>
            <a:ext cx="876300" cy="22225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4537075" y="6513513"/>
            <a:ext cx="47244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200" dirty="0">
                <a:latin typeface="+mn-lt"/>
              </a:rPr>
              <a:t>http://</a:t>
            </a:r>
            <a:r>
              <a:rPr lang="es-ES" sz="1200" dirty="0" err="1">
                <a:latin typeface="+mn-lt"/>
              </a:rPr>
              <a:t>cns.asu.edu</a:t>
            </a:r>
            <a:r>
              <a:rPr lang="es-ES" sz="1200" dirty="0">
                <a:latin typeface="+mn-lt"/>
              </a:rPr>
              <a:t>/</a:t>
            </a:r>
            <a:r>
              <a:rPr lang="es-ES" sz="1200" dirty="0" err="1">
                <a:latin typeface="+mn-lt"/>
              </a:rPr>
              <a:t>fct</a:t>
            </a:r>
            <a:r>
              <a:rPr lang="es-ES" sz="1200" dirty="0">
                <a:latin typeface="+mn-lt"/>
              </a:rPr>
              <a:t>/tour-</a:t>
            </a:r>
            <a:r>
              <a:rPr lang="es-ES" sz="1200" dirty="0" err="1">
                <a:latin typeface="+mn-lt"/>
              </a:rPr>
              <a:t>implementation</a:t>
            </a:r>
            <a:r>
              <a:rPr lang="es-ES" sz="1200" dirty="0">
                <a:latin typeface="+mn-lt"/>
              </a:rPr>
              <a:t>/pre-</a:t>
            </a:r>
            <a:r>
              <a:rPr lang="es-ES" sz="1200" dirty="0" err="1">
                <a:latin typeface="+mn-lt"/>
              </a:rPr>
              <a:t>planning</a:t>
            </a:r>
            <a:endParaRPr lang="es-ES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Reserve rooms for 1</a:t>
            </a:r>
            <a:r>
              <a:rPr lang="en-US" baseline="30000" dirty="0" smtClean="0"/>
              <a:t>st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session</a:t>
            </a:r>
          </a:p>
          <a:p>
            <a:pPr lvl="1"/>
            <a:r>
              <a:rPr lang="en-US" dirty="0" smtClean="0"/>
              <a:t>Movable, round tables</a:t>
            </a:r>
          </a:p>
          <a:p>
            <a:pPr lvl="1"/>
            <a:r>
              <a:rPr lang="en-US" dirty="0" smtClean="0"/>
              <a:t>Wall space</a:t>
            </a:r>
          </a:p>
          <a:p>
            <a:pPr lvl="1"/>
            <a:r>
              <a:rPr lang="en-US" dirty="0" smtClean="0"/>
              <a:t>Projector</a:t>
            </a:r>
          </a:p>
          <a:p>
            <a:pPr lvl="1"/>
            <a:r>
              <a:rPr lang="en-US" dirty="0" smtClean="0"/>
              <a:t>Accessible via public transportation (downtown?)</a:t>
            </a:r>
          </a:p>
          <a:p>
            <a:pPr lvl="1"/>
            <a:r>
              <a:rPr lang="en-US" dirty="0" smtClean="0"/>
              <a:t>Windows? </a:t>
            </a:r>
            <a:r>
              <a:rPr lang="en-US" smtClean="0"/>
              <a:t>Room décor? </a:t>
            </a:r>
            <a:endParaRPr lang="en-US" dirty="0" smtClean="0"/>
          </a:p>
          <a:p>
            <a:r>
              <a:rPr lang="en-US" dirty="0" smtClean="0"/>
              <a:t>Arrange food</a:t>
            </a:r>
          </a:p>
          <a:p>
            <a:pPr lvl="1"/>
            <a:r>
              <a:rPr lang="en-US" dirty="0" smtClean="0"/>
              <a:t>Consider local establishments</a:t>
            </a:r>
          </a:p>
          <a:p>
            <a:pPr lvl="1"/>
            <a:r>
              <a:rPr lang="en-US" dirty="0" smtClean="0"/>
              <a:t>Ask for dietary options</a:t>
            </a:r>
          </a:p>
          <a:p>
            <a:r>
              <a:rPr lang="en-US" dirty="0" smtClean="0"/>
              <a:t>Parking/Public Transportation vouchers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28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B32C16"/>
                </a:solidFill>
              </a:rPr>
              <a:t>Selection of Participants</a:t>
            </a:r>
            <a:endParaRPr lang="en-US" sz="3600" b="1" dirty="0">
              <a:solidFill>
                <a:srgbClr val="B32C16"/>
              </a:solidFill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356350"/>
            <a:ext cx="2133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C6D680-8089-4E4A-852E-0FA5D4FF4A5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cs typeface="Arial" charset="0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381000" y="2514600"/>
            <a:ext cx="1752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SurveyMonkey</a:t>
            </a:r>
            <a:r>
              <a:rPr lang="en-US" dirty="0" smtClean="0"/>
              <a:t> transfers all survey data into an Excel spreadsheet. </a:t>
            </a:r>
          </a:p>
          <a:p>
            <a:pPr eaLnBrk="1" hangingPunct="1">
              <a:defRPr/>
            </a:pPr>
            <a:r>
              <a:rPr lang="en-US" dirty="0"/>
              <a:t>The main parameter used for selecting participants is </a:t>
            </a:r>
            <a:r>
              <a:rPr lang="en-US" b="1" dirty="0">
                <a:solidFill>
                  <a:srgbClr val="B32C16"/>
                </a:solidFill>
              </a:rPr>
              <a:t>diversity</a:t>
            </a:r>
            <a:r>
              <a:rPr lang="en-US" dirty="0"/>
              <a:t>, prioritizing on demographic balance (age, education, income, gender, ethnicity)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Most likely, applicants will engage regularly in civic life.</a:t>
            </a:r>
          </a:p>
          <a:p>
            <a:pPr eaLnBrk="1" hangingPunct="1">
              <a:defRPr/>
            </a:pPr>
            <a:r>
              <a:rPr lang="en-US" dirty="0" smtClean="0"/>
              <a:t>Number of participants selected: 15 to 20.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496888" y="5657850"/>
            <a:ext cx="7543800" cy="774700"/>
          </a:xfrm>
          <a:prstGeom prst="rightArrow">
            <a:avLst/>
          </a:prstGeom>
          <a:gradFill flip="none" rotWithShape="1">
            <a:gsLst>
              <a:gs pos="4000">
                <a:schemeClr val="accent1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827088" y="5830888"/>
            <a:ext cx="802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chemeClr val="accent3"/>
                </a:solidFill>
                <a:latin typeface="+mn-lt"/>
              </a:rPr>
              <a:t>W8		W7		W6		W5		W4		W3		W2		W1		</a:t>
            </a:r>
          </a:p>
        </p:txBody>
      </p:sp>
      <p:sp>
        <p:nvSpPr>
          <p:cNvPr id="7" name="Estrella de 5 puntas 6"/>
          <p:cNvSpPr/>
          <p:nvPr/>
        </p:nvSpPr>
        <p:spPr>
          <a:xfrm>
            <a:off x="8262938" y="5792788"/>
            <a:ext cx="328612" cy="346075"/>
          </a:xfrm>
          <a:prstGeom prst="star5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0" name="Flecha derecha 9"/>
          <p:cNvSpPr/>
          <p:nvPr/>
        </p:nvSpPr>
        <p:spPr>
          <a:xfrm rot="16200000">
            <a:off x="3851275" y="6500813"/>
            <a:ext cx="876300" cy="22225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4537075" y="6513513"/>
            <a:ext cx="47244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200" dirty="0">
                <a:latin typeface="+mn-lt"/>
              </a:rPr>
              <a:t>http://</a:t>
            </a:r>
            <a:r>
              <a:rPr lang="es-ES" sz="1200" dirty="0" err="1">
                <a:latin typeface="+mn-lt"/>
              </a:rPr>
              <a:t>cns.asu.edu</a:t>
            </a:r>
            <a:r>
              <a:rPr lang="es-ES" sz="1200" dirty="0">
                <a:latin typeface="+mn-lt"/>
              </a:rPr>
              <a:t>/</a:t>
            </a:r>
            <a:r>
              <a:rPr lang="es-ES" sz="1200" dirty="0" err="1">
                <a:latin typeface="+mn-lt"/>
              </a:rPr>
              <a:t>fct</a:t>
            </a:r>
            <a:r>
              <a:rPr lang="es-ES" sz="1200" dirty="0">
                <a:latin typeface="+mn-lt"/>
              </a:rPr>
              <a:t>/tour-</a:t>
            </a:r>
            <a:r>
              <a:rPr lang="es-ES" sz="1200" dirty="0" err="1">
                <a:latin typeface="+mn-lt"/>
              </a:rPr>
              <a:t>implementation</a:t>
            </a:r>
            <a:r>
              <a:rPr lang="es-ES" sz="1200" dirty="0">
                <a:latin typeface="+mn-lt"/>
              </a:rPr>
              <a:t>/pre-</a:t>
            </a:r>
            <a:r>
              <a:rPr lang="es-ES" sz="1200" dirty="0" err="1">
                <a:latin typeface="+mn-lt"/>
              </a:rPr>
              <a:t>planning</a:t>
            </a:r>
            <a:endParaRPr lang="es-ES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6621</TotalTime>
  <Words>785</Words>
  <Application>Microsoft Macintosh PowerPoint</Application>
  <PresentationFormat>Presentación en pantalla (4:3)</PresentationFormat>
  <Paragraphs>133</Paragraphs>
  <Slides>12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Oriel</vt:lpstr>
      <vt:lpstr>Futurescape City Tours</vt:lpstr>
      <vt:lpstr>RECRUITMENT</vt:lpstr>
      <vt:lpstr>RECRUITMENT</vt:lpstr>
      <vt:lpstr>Presentación de PowerPoint</vt:lpstr>
      <vt:lpstr>Application</vt:lpstr>
      <vt:lpstr>SURVEY QUESTIONS</vt:lpstr>
      <vt:lpstr>IRB documentation</vt:lpstr>
      <vt:lpstr>Logistics</vt:lpstr>
      <vt:lpstr>Selection of Participants</vt:lpstr>
      <vt:lpstr>Selection of Participants</vt:lpstr>
      <vt:lpstr>Selection of Participants</vt:lpstr>
      <vt:lpstr>CHECKLIST for Pre-Planning before Session I</vt:lpstr>
    </vt:vector>
  </TitlesOfParts>
  <Company>Arizona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Cynthia Selin</dc:creator>
  <cp:lastModifiedBy>Carlo Altamirano Allende</cp:lastModifiedBy>
  <cp:revision>110</cp:revision>
  <cp:lastPrinted>2011-07-08T08:34:08Z</cp:lastPrinted>
  <dcterms:created xsi:type="dcterms:W3CDTF">2012-11-05T03:00:17Z</dcterms:created>
  <dcterms:modified xsi:type="dcterms:W3CDTF">2013-04-16T15:50:29Z</dcterms:modified>
</cp:coreProperties>
</file>